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83" r:id="rId2"/>
    <p:sldId id="277" r:id="rId3"/>
    <p:sldId id="266" r:id="rId4"/>
    <p:sldId id="270" r:id="rId5"/>
    <p:sldId id="273" r:id="rId6"/>
    <p:sldId id="268" r:id="rId7"/>
  </p:sldIdLst>
  <p:sldSz cx="9144000" cy="6858000" type="screen4x3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dmin" initials="a" lastIdx="2" clrIdx="0">
    <p:extLst>
      <p:ext uri="{19B8F6BF-5375-455C-9EA6-DF929625EA0E}">
        <p15:presenceInfo xmlns:p15="http://schemas.microsoft.com/office/powerpoint/2012/main" userId="admin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3" d="100"/>
          <a:sy n="93" d="100"/>
        </p:scale>
        <p:origin x="1162" y="8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EE5BEA-3A97-4FAC-8A33-14C0ADC8474F}" type="datetimeFigureOut">
              <a:rPr lang="uk-UA" smtClean="0"/>
              <a:t>10.01.2026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B2A2DE-6B7C-4D18-B364-BEE75157D4E1}" type="slidenum">
              <a:rPr lang="uk-UA" smtClean="0"/>
              <a:t>‹№›</a:t>
            </a:fld>
            <a:endParaRPr lang="uk-UA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EE5BEA-3A97-4FAC-8A33-14C0ADC8474F}" type="datetimeFigureOut">
              <a:rPr lang="uk-UA" smtClean="0"/>
              <a:t>10.01.2026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B2A2DE-6B7C-4D18-B364-BEE75157D4E1}" type="slidenum">
              <a:rPr lang="uk-UA" smtClean="0"/>
              <a:t>‹№›</a:t>
            </a:fld>
            <a:endParaRPr lang="uk-UA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EE5BEA-3A97-4FAC-8A33-14C0ADC8474F}" type="datetimeFigureOut">
              <a:rPr lang="uk-UA" smtClean="0"/>
              <a:t>10.01.2026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B2A2DE-6B7C-4D18-B364-BEE75157D4E1}" type="slidenum">
              <a:rPr lang="uk-UA" smtClean="0"/>
              <a:t>‹№›</a:t>
            </a:fld>
            <a:endParaRPr lang="uk-UA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EE5BEA-3A97-4FAC-8A33-14C0ADC8474F}" type="datetimeFigureOut">
              <a:rPr lang="uk-UA" smtClean="0"/>
              <a:t>10.01.2026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B2A2DE-6B7C-4D18-B364-BEE75157D4E1}" type="slidenum">
              <a:rPr lang="uk-UA" smtClean="0"/>
              <a:t>‹№›</a:t>
            </a:fld>
            <a:endParaRPr lang="uk-UA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EE5BEA-3A97-4FAC-8A33-14C0ADC8474F}" type="datetimeFigureOut">
              <a:rPr lang="uk-UA" smtClean="0"/>
              <a:t>10.01.2026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B2A2DE-6B7C-4D18-B364-BEE75157D4E1}" type="slidenum">
              <a:rPr lang="uk-UA" smtClean="0"/>
              <a:t>‹№›</a:t>
            </a:fld>
            <a:endParaRPr lang="uk-UA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EE5BEA-3A97-4FAC-8A33-14C0ADC8474F}" type="datetimeFigureOut">
              <a:rPr lang="uk-UA" smtClean="0"/>
              <a:t>10.01.2026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B2A2DE-6B7C-4D18-B364-BEE75157D4E1}" type="slidenum">
              <a:rPr lang="uk-UA" smtClean="0"/>
              <a:t>‹№›</a:t>
            </a:fld>
            <a:endParaRPr lang="uk-UA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EE5BEA-3A97-4FAC-8A33-14C0ADC8474F}" type="datetimeFigureOut">
              <a:rPr lang="uk-UA" smtClean="0"/>
              <a:t>10.01.2026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B2A2DE-6B7C-4D18-B364-BEE75157D4E1}" type="slidenum">
              <a:rPr lang="uk-UA" smtClean="0"/>
              <a:t>‹№›</a:t>
            </a:fld>
            <a:endParaRPr lang="uk-UA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EE5BEA-3A97-4FAC-8A33-14C0ADC8474F}" type="datetimeFigureOut">
              <a:rPr lang="uk-UA" smtClean="0"/>
              <a:t>10.01.2026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B2A2DE-6B7C-4D18-B364-BEE75157D4E1}" type="slidenum">
              <a:rPr lang="uk-UA" smtClean="0"/>
              <a:t>‹№›</a:t>
            </a:fld>
            <a:endParaRPr lang="uk-UA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EE5BEA-3A97-4FAC-8A33-14C0ADC8474F}" type="datetimeFigureOut">
              <a:rPr lang="uk-UA" smtClean="0"/>
              <a:t>10.01.2026</a:t>
            </a:fld>
            <a:endParaRPr lang="uk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B2A2DE-6B7C-4D18-B364-BEE75157D4E1}" type="slidenum">
              <a:rPr lang="uk-UA" smtClean="0"/>
              <a:t>‹№›</a:t>
            </a:fld>
            <a:endParaRPr lang="uk-UA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EE5BEA-3A97-4FAC-8A33-14C0ADC8474F}" type="datetimeFigureOut">
              <a:rPr lang="uk-UA" smtClean="0"/>
              <a:t>10.01.2026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B2A2DE-6B7C-4D18-B364-BEE75157D4E1}" type="slidenum">
              <a:rPr lang="uk-UA" smtClean="0"/>
              <a:t>‹№›</a:t>
            </a:fld>
            <a:endParaRPr lang="uk-UA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EE5BEA-3A97-4FAC-8A33-14C0ADC8474F}" type="datetimeFigureOut">
              <a:rPr lang="uk-UA" smtClean="0"/>
              <a:t>10.01.2026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B2A2DE-6B7C-4D18-B364-BEE75157D4E1}" type="slidenum">
              <a:rPr lang="uk-UA" smtClean="0"/>
              <a:t>‹№›</a:t>
            </a:fld>
            <a:endParaRPr lang="uk-UA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D8EE5BEA-3A97-4FAC-8A33-14C0ADC8474F}" type="datetimeFigureOut">
              <a:rPr lang="uk-UA" smtClean="0"/>
              <a:t>10.01.2026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1B2A2DE-6B7C-4D18-B364-BEE75157D4E1}" type="slidenum">
              <a:rPr lang="uk-UA" smtClean="0"/>
              <a:t>‹№›</a:t>
            </a:fld>
            <a:endParaRPr lang="uk-U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50CAB1D4-5C5D-4E6D-8A26-EA9A1598FC72}"/>
              </a:ext>
            </a:extLst>
          </p:cNvPr>
          <p:cNvSpPr txBox="1"/>
          <p:nvPr/>
        </p:nvSpPr>
        <p:spPr>
          <a:xfrm>
            <a:off x="431540" y="476672"/>
            <a:ext cx="8280920" cy="569386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endParaRPr 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Успішна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атестація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педагогічного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працівника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досвід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документи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результат</a:t>
            </a:r>
          </a:p>
          <a:p>
            <a:pPr algn="ctr"/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Методичний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семінар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педагогічних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працівників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ЛФККіМ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Підготувала: методист коледжу </a:t>
            </a:r>
          </a:p>
          <a:p>
            <a:pPr algn="ctr"/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Наталія Шеремета-Єгорова</a:t>
            </a:r>
          </a:p>
        </p:txBody>
      </p:sp>
    </p:spTree>
    <p:extLst>
      <p:ext uri="{BB962C8B-B14F-4D97-AF65-F5344CB8AC3E}">
        <p14:creationId xmlns:p14="http://schemas.microsoft.com/office/powerpoint/2010/main" val="4068155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3645025"/>
            <a:ext cx="8208911" cy="3096343"/>
          </a:xfrm>
        </p:spPr>
        <p:txBody>
          <a:bodyPr/>
          <a:lstStyle/>
          <a:p>
            <a:pPr algn="ctr"/>
            <a:r>
              <a:rPr lang="uk-UA" sz="3200" b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Педагог, що володіє свободою самовираження, уміє керувати власним розвитком, може спрямувати свої творчі сили на пошук нових шляхів навчання і виховання студентів.</a:t>
            </a:r>
            <a:br>
              <a:rPr lang="uk-UA" sz="3200" b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uk-UA" sz="3200" b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07504" y="548680"/>
            <a:ext cx="8712968" cy="2664296"/>
          </a:xfrm>
        </p:spPr>
        <p:txBody>
          <a:bodyPr>
            <a:normAutofit/>
          </a:bodyPr>
          <a:lstStyle/>
          <a:p>
            <a:r>
              <a:rPr lang="uk-UA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Прагнення до самовдосконалення, самоосвіта є важливими чинниками професійного зростання педагога і забезпечують розширення його творчих можливостей, пізнавальних інтересів та формування творчої індивідуальності. </a:t>
            </a:r>
            <a:endParaRPr lang="en-US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3506635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2708920"/>
            <a:ext cx="8784976" cy="3888432"/>
          </a:xfrm>
        </p:spPr>
        <p:txBody>
          <a:bodyPr/>
          <a:lstStyle/>
          <a:p>
            <a:pPr algn="l">
              <a:buFont typeface="Wingdings" panose="05000000000000000000" pitchFamily="2" charset="2"/>
              <a:buChar char="Ø"/>
            </a:pPr>
            <a:r>
              <a:rPr lang="uk-UA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Атестація</a:t>
            </a:r>
            <a:r>
              <a:rPr lang="uk-UA" sz="2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педагогічних працівників Коледжу - система</a:t>
            </a:r>
            <a:br>
              <a:rPr lang="uk-UA" sz="2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заходів, спрямованих на всебічне та комплексне оцінювання їх педагогічної діяльності. Атестація є складовою забезпечення якості культурно-мистецької освіти та її методичного забезпечення.</a:t>
            </a:r>
            <a:br>
              <a:rPr lang="uk-UA" sz="2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Атестація</a:t>
            </a:r>
            <a:r>
              <a:rPr lang="ru-RU" sz="2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sz="2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бути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черговою</a:t>
            </a:r>
            <a:r>
              <a:rPr lang="ru-RU" sz="2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позачерговою</a:t>
            </a:r>
            <a:r>
              <a:rPr lang="ru-RU" sz="2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br>
              <a:rPr lang="ru-RU" sz="2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Чергова</a:t>
            </a:r>
            <a:r>
              <a:rPr lang="ru-RU" sz="2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атестація</a:t>
            </a:r>
            <a:r>
              <a:rPr lang="ru-RU" sz="2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здійснюється</a:t>
            </a:r>
            <a:r>
              <a:rPr lang="ru-RU" sz="2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один раз на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п'ять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років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Позачергова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атестація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sz="2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проводитися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метою: </a:t>
            </a:r>
            <a:r>
              <a:rPr lang="ru-RU" sz="2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присвоєння</a:t>
            </a:r>
            <a:r>
              <a:rPr lang="ru-RU" sz="2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ru-RU" sz="2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позбавлення</a:t>
            </a:r>
            <a:r>
              <a:rPr lang="ru-RU" sz="2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кваліфікаційної</a:t>
            </a:r>
            <a:r>
              <a:rPr lang="ru-RU" sz="2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категорії</a:t>
            </a:r>
            <a:r>
              <a:rPr lang="ru-RU" sz="2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sz="2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присвоєння</a:t>
            </a:r>
            <a:r>
              <a:rPr lang="ru-RU" sz="2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ru-RU" sz="2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позбавлення</a:t>
            </a:r>
            <a:r>
              <a:rPr lang="ru-RU" sz="2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педагогічного</a:t>
            </a:r>
            <a:r>
              <a:rPr lang="ru-RU" sz="2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звання</a:t>
            </a:r>
            <a:r>
              <a:rPr lang="ru-RU" sz="2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br>
              <a:rPr lang="ru-RU" sz="2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Позачергова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атестація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проводиться за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ініціативою</a:t>
            </a:r>
            <a:r>
              <a:rPr lang="ru-RU" sz="2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2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педагогічного</a:t>
            </a:r>
            <a:r>
              <a:rPr lang="ru-RU" sz="2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працівника</a:t>
            </a:r>
            <a:r>
              <a:rPr lang="ru-RU" sz="2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sz="2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керівника</a:t>
            </a:r>
            <a:r>
              <a:rPr lang="ru-RU" sz="2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закладу; </a:t>
            </a:r>
            <a:r>
              <a:rPr lang="ru-RU" sz="2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Педагогічної</a:t>
            </a:r>
            <a:r>
              <a:rPr lang="ru-RU" sz="2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ради.</a:t>
            </a:r>
            <a:br>
              <a:rPr lang="ru-RU" sz="2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uk-UA" sz="2200" b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2" descr="C:\Documents and Settings\firma3.TRIDENT\Рабочий стол\s1_377220_80.jpg"/>
          <p:cNvPicPr>
            <a:picLocks noGrp="1" noChangeAspect="1" noChangeArrowheads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7784" y="388188"/>
            <a:ext cx="3384376" cy="22487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221466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3289" y="5013176"/>
            <a:ext cx="6512511" cy="1096352"/>
          </a:xfrm>
        </p:spPr>
        <p:txBody>
          <a:bodyPr/>
          <a:lstStyle/>
          <a:p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Методичні</a:t>
            </a:r>
            <a:r>
              <a:rPr lang="uk-UA" dirty="0"/>
              <a:t>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поради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323528" y="748472"/>
            <a:ext cx="8273008" cy="4120688"/>
          </a:xfrm>
        </p:spPr>
        <p:txBody>
          <a:bodyPr>
            <a:normAutofit fontScale="55000" lnSpcReduction="2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Опрацюйте основний нормативний документ - «Положення про атестацію педагогічних працівників у КЗ </a:t>
            </a:r>
            <a:r>
              <a:rPr lang="uk-UA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ЛФККіМ</a:t>
            </a:r>
            <a:r>
              <a:rPr lang="uk-UA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endParaRPr lang="uk-UA" sz="4000" dirty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" indent="0">
              <a:buNone/>
            </a:pPr>
            <a:endParaRPr lang="uk-UA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uk-UA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Уважно розгляньте умови, критерії та результативні показники, які враховуються при визначенні відповідності педагогічних працівників займаній посаді, присвоєнні кваліфікаційних категорій, педагогічних звань </a:t>
            </a:r>
          </a:p>
          <a:p>
            <a:pPr marL="45720" indent="0">
              <a:buNone/>
            </a:pPr>
            <a:endParaRPr lang="uk-UA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uk-UA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Поспілкуйтесь із своїми колегами, які можуть </a:t>
            </a:r>
            <a:r>
              <a:rPr lang="uk-UA" sz="4000">
                <a:latin typeface="Times New Roman" panose="02020603050405020304" pitchFamily="18" charset="0"/>
                <a:cs typeface="Times New Roman" panose="02020603050405020304" pitchFamily="18" charset="0"/>
              </a:rPr>
              <a:t>поділитись з </a:t>
            </a:r>
            <a:r>
              <a:rPr lang="uk-UA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вами своїм досвідом</a:t>
            </a:r>
          </a:p>
        </p:txBody>
      </p:sp>
    </p:spTree>
    <p:extLst>
      <p:ext uri="{BB962C8B-B14F-4D97-AF65-F5344CB8AC3E}">
        <p14:creationId xmlns:p14="http://schemas.microsoft.com/office/powerpoint/2010/main" val="33870436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3289" y="5445224"/>
            <a:ext cx="6512511" cy="1080120"/>
          </a:xfrm>
        </p:spPr>
        <p:txBody>
          <a:bodyPr/>
          <a:lstStyle/>
          <a:p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Методичні поради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323528" y="332656"/>
            <a:ext cx="8496944" cy="5040560"/>
          </a:xfrm>
        </p:spPr>
        <p:txBody>
          <a:bodyPr>
            <a:normAutofit fontScale="62500" lnSpcReduction="2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ru-RU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Беріть</a:t>
            </a:r>
            <a:r>
              <a:rPr lang="ru-RU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участь у </a:t>
            </a:r>
            <a:r>
              <a:rPr lang="ru-RU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тренінгах</a:t>
            </a:r>
            <a:r>
              <a:rPr lang="ru-RU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майстер-класах</a:t>
            </a:r>
            <a:r>
              <a:rPr lang="ru-RU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конференціях</a:t>
            </a:r>
            <a:r>
              <a:rPr lang="ru-RU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семінарах</a:t>
            </a:r>
            <a:r>
              <a:rPr lang="ru-RU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концертах, фестивалях, конкурсах, </a:t>
            </a:r>
            <a:r>
              <a:rPr lang="ru-RU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котрі</a:t>
            </a:r>
            <a:r>
              <a:rPr lang="ru-RU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відбуваються</a:t>
            </a:r>
            <a:r>
              <a:rPr lang="ru-RU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рівні</a:t>
            </a:r>
            <a:r>
              <a:rPr lang="ru-RU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коледжу</a:t>
            </a:r>
            <a:r>
              <a:rPr lang="ru-RU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міста</a:t>
            </a:r>
            <a:r>
              <a:rPr lang="ru-RU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області</a:t>
            </a:r>
            <a:r>
              <a:rPr lang="ru-RU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України</a:t>
            </a:r>
            <a:endParaRPr lang="ru-RU" sz="4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" indent="0">
              <a:buNone/>
            </a:pPr>
            <a:endParaRPr lang="ru-RU" sz="4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uk-UA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Проведіть показове відкрите заняття </a:t>
            </a:r>
          </a:p>
          <a:p>
            <a:pPr marL="45720" indent="0">
              <a:buNone/>
            </a:pPr>
            <a:endParaRPr lang="uk-UA" sz="4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uk-UA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Підготуйте Атестаційні документи відповідно до вимог</a:t>
            </a:r>
          </a:p>
          <a:p>
            <a:pPr marL="45720" indent="0">
              <a:buNone/>
            </a:pPr>
            <a:endParaRPr lang="uk-UA" sz="4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ru-RU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Вчасно</a:t>
            </a:r>
            <a:r>
              <a:rPr lang="ru-RU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подайте </a:t>
            </a:r>
            <a:r>
              <a:rPr lang="ru-RU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документи</a:t>
            </a:r>
            <a:r>
              <a:rPr lang="ru-RU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секретарю </a:t>
            </a:r>
            <a:r>
              <a:rPr lang="ru-RU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Атестаційної</a:t>
            </a:r>
            <a:r>
              <a:rPr lang="ru-RU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комісії</a:t>
            </a:r>
            <a:r>
              <a:rPr lang="ru-RU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коледжу</a:t>
            </a:r>
            <a:endParaRPr lang="uk-UA" sz="4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endParaRPr lang="uk-UA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24734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4372168"/>
            <a:ext cx="8280919" cy="2009160"/>
          </a:xfrm>
        </p:spPr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uk-UA" sz="3600" b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Розкривайте в собі нові можливості і таланти. Будьте впевненими і вірте у власний успіх!</a:t>
            </a:r>
            <a:r>
              <a:rPr lang="uk-UA" sz="2000" dirty="0">
                <a:effectLst/>
              </a:rPr>
              <a:t> </a:t>
            </a:r>
            <a:endParaRPr lang="uk-UA" sz="2000" dirty="0"/>
          </a:p>
        </p:txBody>
      </p:sp>
      <p:pic>
        <p:nvPicPr>
          <p:cNvPr id="4" name="Picture 8" descr="s1_377220_37"/>
          <p:cNvPicPr>
            <a:picLocks noGrp="1" noChangeAspect="1" noChangeArrowheads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5724" y="731838"/>
            <a:ext cx="5455352" cy="34750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593739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Изящная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507</TotalTime>
  <Words>279</Words>
  <Application>Microsoft Office PowerPoint</Application>
  <PresentationFormat>Екран (4:3)</PresentationFormat>
  <Paragraphs>26</Paragraphs>
  <Slides>6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6</vt:i4>
      </vt:variant>
    </vt:vector>
  </HeadingPairs>
  <TitlesOfParts>
    <vt:vector size="11" baseType="lpstr">
      <vt:lpstr>Georgia</vt:lpstr>
      <vt:lpstr>Times New Roman</vt:lpstr>
      <vt:lpstr>Trebuchet MS</vt:lpstr>
      <vt:lpstr>Wingdings</vt:lpstr>
      <vt:lpstr>Воздушный поток</vt:lpstr>
      <vt:lpstr>Презентація PowerPoint</vt:lpstr>
      <vt:lpstr>Педагог, що володіє свободою самовираження, уміє керувати власним розвитком, може спрямувати свої творчі сили на пошук нових шляхів навчання і виховання студентів. </vt:lpstr>
      <vt:lpstr>Атестація педагогічних працівників Коледжу - система заходів, спрямованих на всебічне та комплексне оцінювання їх педагогічної діяльності. Атестація є складовою забезпечення якості культурно-мистецької освіти та її методичного забезпечення. Атестація може бути черговою або позачерговою.  Чергова атестація здійснюється один раз на п'ять років. Позачергова атестація може проводитися з метою: присвоєння/позбавлення кваліфікаційної категорії; присвоєння/позбавлення педагогічного звання.  Позачергова атестація проводиться за ініціативою: педагогічного працівника; керівника закладу; Педагогічної ради. </vt:lpstr>
      <vt:lpstr>Методичні поради</vt:lpstr>
      <vt:lpstr>Методичні поради</vt:lpstr>
      <vt:lpstr>Розкривайте в собі нові можливості і таланти. Будьте впевненими і вірте у власний успіх!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Правила ведення навчальної документації .</dc:title>
  <dc:creator>User</dc:creator>
  <cp:lastModifiedBy>admin</cp:lastModifiedBy>
  <cp:revision>41</cp:revision>
  <dcterms:created xsi:type="dcterms:W3CDTF">2016-03-29T10:21:00Z</dcterms:created>
  <dcterms:modified xsi:type="dcterms:W3CDTF">2026-01-10T14:32:41Z</dcterms:modified>
</cp:coreProperties>
</file>